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67" r:id="rId3"/>
    <p:sldId id="261" r:id="rId4"/>
    <p:sldId id="262" r:id="rId5"/>
    <p:sldId id="268" r:id="rId6"/>
    <p:sldId id="270" r:id="rId7"/>
    <p:sldId id="285" r:id="rId8"/>
    <p:sldId id="286" r:id="rId9"/>
    <p:sldId id="271" r:id="rId10"/>
    <p:sldId id="272" r:id="rId11"/>
    <p:sldId id="269" r:id="rId12"/>
    <p:sldId id="263" r:id="rId13"/>
    <p:sldId id="273" r:id="rId14"/>
    <p:sldId id="274" r:id="rId15"/>
    <p:sldId id="265" r:id="rId16"/>
    <p:sldId id="266" r:id="rId17"/>
    <p:sldId id="275" r:id="rId18"/>
    <p:sldId id="276" r:id="rId19"/>
    <p:sldId id="277" r:id="rId20"/>
    <p:sldId id="279" r:id="rId21"/>
    <p:sldId id="282" r:id="rId22"/>
    <p:sldId id="280" r:id="rId23"/>
    <p:sldId id="281" r:id="rId24"/>
    <p:sldId id="283" r:id="rId25"/>
    <p:sldId id="284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 autoAdjust="0"/>
    <p:restoredTop sz="69091"/>
  </p:normalViewPr>
  <p:slideViewPr>
    <p:cSldViewPr snapToGrid="0">
      <p:cViewPr varScale="1">
        <p:scale>
          <a:sx n="77" d="100"/>
          <a:sy n="77" d="100"/>
        </p:scale>
        <p:origin x="2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E7D8-98D9-8B4D-B5E0-96A794B9496E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5AE68-DB85-3D4B-954D-ED5C103F8D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70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X~X~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表示在最小二乘法的约束下，秩为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小很多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605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491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X~X~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表示在最小二乘法的约束下，秩为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小很多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8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X~X~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表示在最小二乘法的约束下，秩为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小很多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320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X~X~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表示在最小二乘法的约束下，秩为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小很多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6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计算代价太大。对于一个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n*m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的矩阵，计算复杂度是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O(mn2)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这就导致会与数百万的文档或词汇不易计算。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难以将新的词汇或文档合并进去。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40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随着词汇增多，向量的大小会变得很大。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非常高维，需要大量存储空间。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随后的分类模型具有稀疏性的问题。（注：因为维数高，又稀疏，模型分类不易）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模型不够健壮（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9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561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889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5AE68-DB85-3D4B-954D-ED5C103F8D5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95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rPr sz="1800"/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oud.tencent.com/developer/article/118336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lweb.org/anthology/D14-1162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nlp/GloV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tanfordnlp/GloVe/blob/master/demo.sh" TargetMode="Externa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73e6/351a8fb61afc810a8bb3feaa44c41e5c5d7b.pdf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19-lecture02-wordvecs2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cnblogs.com/bjwu/p/9280492.html" TargetMode="Externa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930617" y="3136612"/>
            <a:ext cx="8330765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" altLang="zh-CN" sz="3200" b="1" dirty="0" err="1"/>
              <a:t>GloVe</a:t>
            </a:r>
            <a:r>
              <a:rPr lang="en" altLang="zh-CN" sz="3200" b="1" dirty="0"/>
              <a:t>: Global Vectors for Word Representation</a:t>
            </a:r>
            <a:endParaRPr lang="en-US" altLang="zh-CN" sz="3200" b="1" dirty="0">
              <a:solidFill>
                <a:srgbClr val="11305E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0F9EA5-BC27-094C-B68D-3DD7EFCFB94D}"/>
              </a:ext>
            </a:extLst>
          </p:cNvPr>
          <p:cNvSpPr txBox="1"/>
          <p:nvPr/>
        </p:nvSpPr>
        <p:spPr>
          <a:xfrm>
            <a:off x="7996844" y="50873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闫强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36E839-7F27-874F-B503-A8BABC0C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891"/>
            <a:ext cx="7982513" cy="48712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915DD3-0C7F-924B-8E58-DA3FBE265C6A}"/>
              </a:ext>
            </a:extLst>
          </p:cNvPr>
          <p:cNvSpPr/>
          <p:nvPr/>
        </p:nvSpPr>
        <p:spPr>
          <a:xfrm>
            <a:off x="7982513" y="1704108"/>
            <a:ext cx="38183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计算代价太大，对于一个</a:t>
            </a:r>
            <a:r>
              <a:rPr lang="en-US" altLang="zh-CN" dirty="0"/>
              <a:t>n*m</a:t>
            </a:r>
            <a:r>
              <a:rPr lang="zh-CN" altLang="en-US" dirty="0"/>
              <a:t>的矩阵，计算复杂度是</a:t>
            </a:r>
            <a:r>
              <a:rPr lang="en-US" altLang="zh-CN" dirty="0"/>
              <a:t>O(mn2)</a:t>
            </a:r>
            <a:r>
              <a:rPr lang="zh-CN" altLang="en-US" dirty="0"/>
              <a:t>这就导致会与数百万的文档或词汇不易计算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难以将新的词汇或文档合并进去。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940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5875C4-5CB5-BE49-8D11-E3B8F174F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8" y="837870"/>
            <a:ext cx="7747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760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8227A84-01C2-1B48-934C-BE0FCA62A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567" y="627614"/>
            <a:ext cx="8540866" cy="51957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167BA5-379B-0A49-A571-3580786E8083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-Word2Vec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B0FB26-495E-C440-9EF2-1584F6D0B6B5}"/>
              </a:ext>
            </a:extLst>
          </p:cNvPr>
          <p:cNvSpPr/>
          <p:nvPr/>
        </p:nvSpPr>
        <p:spPr>
          <a:xfrm>
            <a:off x="1234902" y="5798709"/>
            <a:ext cx="10186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5E5E5E"/>
                </a:solidFill>
                <a:latin typeface="Verdana" panose="020B0604030504040204" pitchFamily="34" charset="0"/>
              </a:rPr>
              <a:t>没有利用统计信息</a:t>
            </a:r>
            <a:r>
              <a:rPr lang="en-US" altLang="zh-CN" dirty="0">
                <a:solidFill>
                  <a:srgbClr val="5E5E5E"/>
                </a:solidFill>
                <a:latin typeface="Verdana" panose="020B0604030504040204" pitchFamily="34" charset="0"/>
              </a:rPr>
              <a:t>,</a:t>
            </a:r>
            <a:r>
              <a:rPr lang="zh-CN" altLang="en-US" dirty="0">
                <a:solidFill>
                  <a:srgbClr val="5E5E5E"/>
                </a:solidFill>
                <a:latin typeface="Verdana" panose="020B0604030504040204" pitchFamily="34" charset="0"/>
              </a:rPr>
              <a:t>在局部窗口训练，没有使用全局共现次数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5411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</a:t>
            </a:r>
            <a:r>
              <a:rPr lang="en-US" altLang="zh-CN" sz="2000" b="1" dirty="0">
                <a:solidFill>
                  <a:srgbClr val="11315E"/>
                </a:solidFill>
              </a:rPr>
              <a:t>Model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84E6BF-E769-2B4A-A186-8640BFE4C3BB}"/>
              </a:ext>
            </a:extLst>
          </p:cNvPr>
          <p:cNvSpPr txBox="1"/>
          <p:nvPr/>
        </p:nvSpPr>
        <p:spPr>
          <a:xfrm>
            <a:off x="166255" y="6317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一些符号表示：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EFBBA-7118-CA47-8EF7-64730072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637497"/>
            <a:ext cx="11011334" cy="35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72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</a:t>
            </a:r>
            <a:r>
              <a:rPr lang="en-US" altLang="zh-CN" sz="2000" b="1" dirty="0">
                <a:solidFill>
                  <a:srgbClr val="11315E"/>
                </a:solidFill>
              </a:rPr>
              <a:t>Model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59697-6ABA-2B4D-8839-4944311F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6" y="911282"/>
            <a:ext cx="11044081" cy="2330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2ED514-DDA0-A34A-9E64-7081FF1D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1" y="3662632"/>
            <a:ext cx="10888216" cy="22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027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682806-2C09-3B41-8219-0A0B6DEE8CFC}"/>
              </a:ext>
            </a:extLst>
          </p:cNvPr>
          <p:cNvSpPr/>
          <p:nvPr/>
        </p:nvSpPr>
        <p:spPr>
          <a:xfrm>
            <a:off x="387926" y="1118876"/>
            <a:ext cx="11200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词向量的学习应该从共现概率的比值开始而不是概率本身。由于</a:t>
            </a:r>
            <a:r>
              <a:rPr lang="en-US" altLang="zh-CN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P</a:t>
            </a:r>
            <a:r>
              <a:rPr lang="en-US" altLang="zh-CN" baseline="-25000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ik</a:t>
            </a:r>
            <a:r>
              <a:rPr lang="en-US" altLang="zh-CN" dirty="0">
                <a:solidFill>
                  <a:srgbClr val="333333"/>
                </a:solidFill>
                <a:latin typeface="MJXc-TeX-main-R"/>
                <a:ea typeface="pingfang SC" panose="020B0400000000000000" pitchFamily="34" charset="-122"/>
              </a:rPr>
              <a:t>/</a:t>
            </a:r>
            <a:r>
              <a:rPr lang="en-US" altLang="zh-CN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P</a:t>
            </a:r>
            <a:r>
              <a:rPr lang="en-US" altLang="zh-CN" baseline="-25000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jk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依赖于三个单词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i,j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k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，因此模型的一般形式如下：</a:t>
            </a:r>
          </a:p>
          <a:p>
            <a:b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1387EA-AD26-8B4B-AEB2-736599F0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6" y="2319205"/>
            <a:ext cx="9093200" cy="965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49BD8E-1126-F74B-852C-A40CC9A39D26}"/>
              </a:ext>
            </a:extLst>
          </p:cNvPr>
          <p:cNvSpPr/>
          <p:nvPr/>
        </p:nvSpPr>
        <p:spPr>
          <a:xfrm>
            <a:off x="6921903" y="6029978"/>
            <a:ext cx="527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https://cloud.tencent.com/developer/article/1183363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6277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921DC4-879B-6441-9462-85E44330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2" y="1020502"/>
            <a:ext cx="10794924" cy="37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161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6D204D-425C-F74F-BF7B-28FE3B19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03" y="977624"/>
            <a:ext cx="10138614" cy="1342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510A17-24DD-2040-A146-DEB30200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7" y="2602489"/>
            <a:ext cx="5613861" cy="10448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080BAF-1FB5-9B4D-9F41-FEDF14D778CA}"/>
              </a:ext>
            </a:extLst>
          </p:cNvPr>
          <p:cNvSpPr txBox="1"/>
          <p:nvPr/>
        </p:nvSpPr>
        <p:spPr>
          <a:xfrm>
            <a:off x="6128095" y="2774487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同态性（</a:t>
            </a:r>
            <a:r>
              <a:rPr lang="en-US" altLang="zh-CN" sz="2000" b="1" dirty="0">
                <a:solidFill>
                  <a:srgbClr val="FF0000"/>
                </a:solidFill>
              </a:rPr>
              <a:t>homomorphism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1EEE20-23F1-BF46-A211-332B6B4F6C8E}"/>
              </a:ext>
            </a:extLst>
          </p:cNvPr>
          <p:cNvSpPr/>
          <p:nvPr/>
        </p:nvSpPr>
        <p:spPr>
          <a:xfrm>
            <a:off x="888103" y="4165338"/>
            <a:ext cx="2784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要满足条件，我们需要有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0EC2BA-15CA-BB46-95DF-BFA2AC04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26" y="4719477"/>
            <a:ext cx="5167732" cy="8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733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CFAC6B-9CFD-CD47-85B2-F64BB207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16" y="769171"/>
            <a:ext cx="7848814" cy="10433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9776649-DA11-9E44-BF31-149A04A5165A}"/>
              </a:ext>
            </a:extLst>
          </p:cNvPr>
          <p:cNvSpPr/>
          <p:nvPr/>
        </p:nvSpPr>
        <p:spPr>
          <a:xfrm>
            <a:off x="471053" y="1920341"/>
            <a:ext cx="11033761" cy="88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对于方程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(6)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如果要满足轮换对称性，右边必须没有</a:t>
            </a:r>
            <a:r>
              <a:rPr lang="en-US" altLang="zh-CN" dirty="0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log</a:t>
            </a:r>
            <a:r>
              <a:rPr lang="en-US" altLang="zh-CN" dirty="0">
                <a:solidFill>
                  <a:srgbClr val="333333"/>
                </a:solidFill>
                <a:latin typeface="MJXc-TeX-main-R"/>
                <a:ea typeface="pingfang SC" panose="020B0400000000000000" pitchFamily="34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Xi</a:t>
            </a:r>
            <a:r>
              <a:rPr lang="en-US" altLang="zh-CN" dirty="0">
                <a:solidFill>
                  <a:srgbClr val="333333"/>
                </a:solidFill>
                <a:latin typeface="MJXc-TeX-main-R"/>
                <a:ea typeface="pingfang SC" panose="020B0400000000000000" pitchFamily="34" charset="-122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这一项，由于这一项不依赖于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k,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因此可以用一个对于</a:t>
            </a:r>
            <a:r>
              <a:rPr lang="en-US" altLang="zh-CN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wi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的偏置项</a:t>
            </a:r>
            <a:r>
              <a:rPr lang="en-US" altLang="zh-CN" dirty="0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bi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来吸收，最后再加上对于</a:t>
            </a:r>
            <a:r>
              <a:rPr lang="en-US" altLang="zh-CN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wk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的偏置项</a:t>
            </a:r>
            <a:r>
              <a:rPr lang="en-US" altLang="zh-CN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bk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得到如下方程：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FE5A00-E8ED-0744-AE04-7652D220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15" y="3429000"/>
            <a:ext cx="6739335" cy="9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831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FFECF6B-8AA0-8B49-8E83-5665CC48D169}"/>
              </a:ext>
            </a:extLst>
          </p:cNvPr>
          <p:cNvSpPr/>
          <p:nvPr/>
        </p:nvSpPr>
        <p:spPr>
          <a:xfrm>
            <a:off x="710391" y="784968"/>
            <a:ext cx="10771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利用最小二乘的思想来进行拟合，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这里还存在一个问题，对于所有的共现次数，这个模型都一视同仁，然而一些共现次数小应该被视为噪声或者或能表达的信息很少，因此需要对模型进行加权，令</a:t>
            </a:r>
            <a:r>
              <a:rPr lang="en-US" altLang="zh-CN" dirty="0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f</a:t>
            </a:r>
            <a:r>
              <a:rPr lang="en-US" altLang="zh-CN" dirty="0">
                <a:solidFill>
                  <a:srgbClr val="333333"/>
                </a:solidFill>
                <a:latin typeface="MJXc-TeX-main-R"/>
                <a:ea typeface="pingfang SC" panose="020B0400000000000000" pitchFamily="34" charset="-122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MJXc-TeX-math-I"/>
                <a:ea typeface="pingfang SC" panose="020B0400000000000000" pitchFamily="34" charset="-122"/>
              </a:rPr>
              <a:t>Xij</a:t>
            </a:r>
            <a:r>
              <a:rPr lang="en-US" altLang="zh-CN" dirty="0">
                <a:solidFill>
                  <a:srgbClr val="333333"/>
                </a:solidFill>
                <a:latin typeface="MJXc-TeX-main-R"/>
                <a:ea typeface="pingfang SC" panose="020B0400000000000000" pitchFamily="34" charset="-122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为权重，最终得到模型：</a:t>
            </a:r>
          </a:p>
          <a:p>
            <a:b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</a:b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3C70FF-0EF0-6042-BFD1-A4B78F83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56" y="1957933"/>
            <a:ext cx="5678286" cy="13473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91E986C-B3AF-EE4F-8099-D522B593541C}"/>
              </a:ext>
            </a:extLst>
          </p:cNvPr>
          <p:cNvSpPr/>
          <p:nvPr/>
        </p:nvSpPr>
        <p:spPr>
          <a:xfrm>
            <a:off x="710390" y="3294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其中应该满足以下三个条件：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579DEF-76F4-314B-ACF9-2FCE4A71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9" y="3843358"/>
            <a:ext cx="8547100" cy="177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9ADDCE-DE1C-FC4E-A4CC-55C48A254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56" y="3429000"/>
            <a:ext cx="3562407" cy="828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85EB1B-925B-C64F-8F96-8C92260C8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99" y="4472026"/>
            <a:ext cx="3284963" cy="19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68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ACA934-0213-7B4F-BE2A-53A42CC9ECFB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摘要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9D97C8-F814-634C-9595-AED8398D7827}"/>
              </a:ext>
            </a:extLst>
          </p:cNvPr>
          <p:cNvSpPr/>
          <p:nvPr/>
        </p:nvSpPr>
        <p:spPr>
          <a:xfrm>
            <a:off x="621475" y="1173999"/>
            <a:ext cx="10731335" cy="88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在2013年Tomas Mikolov等人提出word2vec之后，2014年，Jeffrey Pennington, Richard Socher, Christopher D. Manning三人提出了GloVe算法。其中，GloVe是Global Vector的缩写。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E400BF-A1A4-7E4B-B25F-6822321D84BE}"/>
              </a:ext>
            </a:extLst>
          </p:cNvPr>
          <p:cNvSpPr/>
          <p:nvPr/>
        </p:nvSpPr>
        <p:spPr>
          <a:xfrm>
            <a:off x="621475" y="2828835"/>
            <a:ext cx="10731334" cy="17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Glove</a:t>
            </a:r>
            <a:r>
              <a:rPr lang="zh-CN" altLang="en-US" dirty="0"/>
              <a:t>其实该模型的本质就是融合了当时最新的全局矩阵分解方法（Matrix Factorization）和局部文本框捕捉方法（代表word2vec），美其名曰全局词向量表达。顾名思义，该模型利用了全局词词共现矩阵中的非0数据来训练，而不是只用了某词的局部窗口信息。实验表明，这种新的词向量表达方法提高了很多NLP基础任务的准确率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3E3D77-92B2-FE44-8FB3-30DCEAE1BD80}"/>
              </a:ext>
            </a:extLst>
          </p:cNvPr>
          <p:cNvSpPr/>
          <p:nvPr/>
        </p:nvSpPr>
        <p:spPr>
          <a:xfrm>
            <a:off x="621475" y="5392319"/>
            <a:ext cx="4512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https://www.aclweb.org/anthology/D14-1162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77309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实验与结果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B1526D-C61E-4B4E-9E0F-74A5E51B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176215"/>
            <a:ext cx="4016482" cy="1332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86B31D-7291-CC43-8111-0B8AA679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5" y="2505152"/>
            <a:ext cx="4073236" cy="3732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358B97-27A3-7B4C-956F-097A4D8D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695" y="1176214"/>
            <a:ext cx="4845349" cy="486898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05F0BC-473A-2B45-9E73-7B0DF8160B64}"/>
              </a:ext>
            </a:extLst>
          </p:cNvPr>
          <p:cNvSpPr txBox="1"/>
          <p:nvPr/>
        </p:nvSpPr>
        <p:spPr>
          <a:xfrm>
            <a:off x="249382" y="7813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训练语料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67C078-614D-5647-B0BB-997E125371E8}"/>
              </a:ext>
            </a:extLst>
          </p:cNvPr>
          <p:cNvSpPr txBox="1"/>
          <p:nvPr/>
        </p:nvSpPr>
        <p:spPr>
          <a:xfrm>
            <a:off x="5516695" y="5967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训练时间</a:t>
            </a:r>
          </a:p>
        </p:txBody>
      </p:sp>
    </p:spTree>
    <p:extLst>
      <p:ext uri="{BB962C8B-B14F-4D97-AF65-F5344CB8AC3E}">
        <p14:creationId xmlns:p14="http://schemas.microsoft.com/office/powerpoint/2010/main" val="781050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实验与结果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8F2EEB-E01F-2D4F-9CDD-2219733D1897}"/>
              </a:ext>
            </a:extLst>
          </p:cNvPr>
          <p:cNvSpPr/>
          <p:nvPr/>
        </p:nvSpPr>
        <p:spPr>
          <a:xfrm>
            <a:off x="-1" y="554367"/>
            <a:ext cx="11920451" cy="88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将</a:t>
            </a:r>
            <a:r>
              <a:rPr lang="en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模型得到的词向量分别用于</a:t>
            </a:r>
            <a:r>
              <a:rPr lang="en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Word analogies, Word similarity, Named entity recognition</a:t>
            </a:r>
            <a:r>
              <a:rPr lang="zh-CN" altLang="e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在相同的数据集上和</a:t>
            </a:r>
            <a:r>
              <a:rPr lang="en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CBOW,SVD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等方法进行比较。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7AC5E3-B7CE-E949-98A5-58AB5770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11" y="1384320"/>
            <a:ext cx="4593127" cy="48203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81139-43C7-364A-BF1F-6D67D729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0" y="1385855"/>
            <a:ext cx="5524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025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实验结果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7A19BD-3F18-EA45-ACA8-798323D3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56" y="1143000"/>
            <a:ext cx="5511800" cy="457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7FED0C-15DD-0B4E-B7A8-6DA8CCDA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7" y="1142999"/>
            <a:ext cx="5373948" cy="26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35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93BD01-DD5E-DF43-91A7-47324CDF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367" y="866716"/>
            <a:ext cx="5574333" cy="48690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0AEE9A-864C-5E43-983A-48E5ABE0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9" y="987943"/>
            <a:ext cx="5363405" cy="50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94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</a:t>
            </a:r>
            <a:r>
              <a:rPr lang="en-US" altLang="zh-CN" sz="2000" b="1" dirty="0">
                <a:solidFill>
                  <a:srgbClr val="11315E"/>
                </a:solidFill>
              </a:rPr>
              <a:t>vs</a:t>
            </a:r>
            <a:r>
              <a:rPr lang="zh-CN" altLang="en-US" sz="2000" b="1" dirty="0">
                <a:solidFill>
                  <a:srgbClr val="11315E"/>
                </a:solidFill>
              </a:rPr>
              <a:t> </a:t>
            </a:r>
            <a:r>
              <a:rPr lang="en-US" altLang="zh-CN" sz="2000" b="1" dirty="0">
                <a:solidFill>
                  <a:srgbClr val="11315E"/>
                </a:solidFill>
              </a:rPr>
              <a:t>Word2vec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8F3E80-1F4B-584F-B488-9E21F64F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6" y="406400"/>
            <a:ext cx="11328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399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</a:t>
            </a:r>
            <a:r>
              <a:rPr lang="en-US" altLang="zh-CN" sz="2000" b="1" dirty="0">
                <a:solidFill>
                  <a:srgbClr val="11315E"/>
                </a:solidFill>
              </a:rPr>
              <a:t>vs</a:t>
            </a:r>
            <a:r>
              <a:rPr lang="zh-CN" altLang="en-US" sz="2000" b="1" dirty="0">
                <a:solidFill>
                  <a:srgbClr val="11315E"/>
                </a:solidFill>
              </a:rPr>
              <a:t> </a:t>
            </a:r>
            <a:r>
              <a:rPr lang="en-US" altLang="zh-CN" sz="2000" b="1" dirty="0">
                <a:solidFill>
                  <a:srgbClr val="11315E"/>
                </a:solidFill>
              </a:rPr>
              <a:t>Word2vec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57D061-472B-4F4F-960F-1662E6F96917}"/>
              </a:ext>
            </a:extLst>
          </p:cNvPr>
          <p:cNvSpPr/>
          <p:nvPr/>
        </p:nvSpPr>
        <p:spPr>
          <a:xfrm>
            <a:off x="321424" y="867308"/>
            <a:ext cx="11299769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word2vec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是局部语料库训练的，其特征提取是基于滑窗的；而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的滑窗是为了构建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co-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occurance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matrix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，是基于全局语料的，可见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需要事先统计共现概率；因此，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word2vec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可以进行在线学习，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则需要统计固定语料信息。</a:t>
            </a: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word2vec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是无监督学习，同样由于不需要人工标注；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通常被认为是无监督学习，但实际上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还是有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label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的，即共现次数</a:t>
            </a: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word2vec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损失函数实质上是带权重的交叉熵，权重固定；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glove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的损失函数是最小平方损失函数，权重可以做映射变换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br>
              <a:rPr lang="zh-CN" altLang="en-US" dirty="0"/>
            </a:b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7856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31B443-5E85-EA4E-8440-C8B5E44B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20" y="897787"/>
            <a:ext cx="8980801" cy="50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37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6E689-F2A5-1840-938B-C05F939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89" y="829006"/>
            <a:ext cx="8645236" cy="48929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AFDEFF-0668-0C4C-82E8-D854D03AF7FD}"/>
              </a:ext>
            </a:extLst>
          </p:cNvPr>
          <p:cNvSpPr/>
          <p:nvPr/>
        </p:nvSpPr>
        <p:spPr>
          <a:xfrm>
            <a:off x="1615438" y="5848223"/>
            <a:ext cx="377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https://github.com/stanfordnlp/GloVe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1722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315E"/>
                </a:solidFill>
              </a:rPr>
              <a:t>Glove</a:t>
            </a:r>
            <a:r>
              <a:rPr lang="zh-CN" altLang="en-US" sz="2000" b="1" dirty="0">
                <a:solidFill>
                  <a:srgbClr val="11315E"/>
                </a:solidFill>
              </a:rPr>
              <a:t> 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85E4B-F4CA-9B40-9270-C1566822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6" y="736162"/>
            <a:ext cx="6678918" cy="5385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53183F-7FDB-D147-AEBA-C995CB49B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42" y="3678993"/>
            <a:ext cx="5069558" cy="24428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B366D7-1821-6246-B5C1-EB78D4ACB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442" y="972421"/>
            <a:ext cx="4522932" cy="23437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F03F8E-16A6-034A-B000-4DDDF332E840}"/>
              </a:ext>
            </a:extLst>
          </p:cNvPr>
          <p:cNvSpPr txBox="1"/>
          <p:nvPr/>
        </p:nvSpPr>
        <p:spPr>
          <a:xfrm>
            <a:off x="7122442" y="603089"/>
            <a:ext cx="359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默认下载</a:t>
            </a:r>
            <a:r>
              <a:rPr kumimoji="1" lang="en-US" altLang="zh-CN" dirty="0"/>
              <a:t>text8</a:t>
            </a:r>
            <a:r>
              <a:rPr kumimoji="1" lang="zh-CN" altLang="en-US" dirty="0"/>
              <a:t>语料，需要注释掉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E24C44-1DB0-D544-88E6-AB329E24C668}"/>
              </a:ext>
            </a:extLst>
          </p:cNvPr>
          <p:cNvSpPr txBox="1"/>
          <p:nvPr/>
        </p:nvSpPr>
        <p:spPr>
          <a:xfrm>
            <a:off x="7381702" y="3441469"/>
            <a:ext cx="402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CORPUS</a:t>
            </a:r>
            <a:r>
              <a:rPr kumimoji="1" lang="zh-CN" altLang="en-US" dirty="0"/>
              <a:t>参数改为：</a:t>
            </a:r>
            <a:r>
              <a:rPr kumimoji="1" lang="en-US" altLang="zh-CN" dirty="0"/>
              <a:t>corpus=</a:t>
            </a:r>
            <a:r>
              <a:rPr kumimoji="1" lang="en-US" altLang="zh-CN" dirty="0" err="1"/>
              <a:t>corpus.txt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662408-A67F-C94C-8BB8-DBDCCA199E6C}"/>
              </a:ext>
            </a:extLst>
          </p:cNvPr>
          <p:cNvSpPr txBox="1"/>
          <p:nvPr/>
        </p:nvSpPr>
        <p:spPr>
          <a:xfrm>
            <a:off x="15421" y="383470"/>
            <a:ext cx="23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训练中文</a:t>
            </a:r>
            <a:r>
              <a:rPr kumimoji="1" lang="en-US" altLang="zh-CN" dirty="0"/>
              <a:t>glove</a:t>
            </a:r>
            <a:r>
              <a:rPr kumimoji="1" lang="zh-CN" altLang="en-US" dirty="0"/>
              <a:t>词向量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2C77C6-0B41-4E41-98AB-334A435D1F67}"/>
              </a:ext>
            </a:extLst>
          </p:cNvPr>
          <p:cNvSpPr/>
          <p:nvPr/>
        </p:nvSpPr>
        <p:spPr>
          <a:xfrm>
            <a:off x="346067" y="1465410"/>
            <a:ext cx="5926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6"/>
              </a:rPr>
              <a:t>https://github.com/stanfordnlp/GloVe/blob/master/demo.sh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7902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0A4FAC-120A-3E48-96CE-5315BC1A275A}"/>
              </a:ext>
            </a:extLst>
          </p:cNvPr>
          <p:cNvSpPr/>
          <p:nvPr/>
        </p:nvSpPr>
        <p:spPr>
          <a:xfrm>
            <a:off x="292923" y="869546"/>
            <a:ext cx="11392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做word embedding的方法，在2014年的时候主要有两种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Matrix Factorization Methods（矩阵分解方法）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Shallow Window-Based Methods（基于浅窗口的方法）</a:t>
            </a:r>
            <a:r>
              <a:rPr lang="en-US" altLang="zh-CN" dirty="0"/>
              <a:t>,</a:t>
            </a:r>
            <a:r>
              <a:rPr lang="zh-CN" altLang="en-US" dirty="0"/>
              <a:t> 一个典型代表就是word2vec的方法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DCAFD8-7EBA-7F42-B7F0-284FBA5BEA6B}"/>
              </a:ext>
            </a:extLst>
          </p:cNvPr>
          <p:cNvSpPr/>
          <p:nvPr/>
        </p:nvSpPr>
        <p:spPr>
          <a:xfrm>
            <a:off x="387926" y="2690198"/>
            <a:ext cx="112973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二者分别有优缺点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zh-CN" altLang="en-US" dirty="0"/>
              <a:t>基于计数的方法的优点是： </a:t>
            </a:r>
            <a:r>
              <a:rPr lang="en-US" altLang="zh-CN" dirty="0"/>
              <a:t>1. </a:t>
            </a:r>
            <a:r>
              <a:rPr lang="zh-CN" altLang="en-US" dirty="0"/>
              <a:t>训练非常迅速。 </a:t>
            </a:r>
            <a:r>
              <a:rPr lang="en-US" altLang="zh-CN" dirty="0"/>
              <a:t>2. </a:t>
            </a:r>
            <a:r>
              <a:rPr lang="zh-CN" altLang="en-US" dirty="0"/>
              <a:t>能够有效的利用统计信息。 缺点是：</a:t>
            </a:r>
            <a:r>
              <a:rPr lang="en-US" altLang="zh-CN" dirty="0"/>
              <a:t>1. </a:t>
            </a:r>
            <a:r>
              <a:rPr lang="zh-CN" altLang="en-US" dirty="0"/>
              <a:t>主要用于获取词汇之间的相似性（其他任务表现差） </a:t>
            </a:r>
            <a:r>
              <a:rPr lang="en-US" altLang="zh-CN" dirty="0"/>
              <a:t>2. </a:t>
            </a:r>
            <a:r>
              <a:rPr lang="zh-CN" altLang="en-US" dirty="0"/>
              <a:t>给定大量数据集，重要性与权重不成比例。</a:t>
            </a:r>
          </a:p>
          <a:p>
            <a:endParaRPr lang="zh-CN" altLang="en-US" dirty="0"/>
          </a:p>
          <a:p>
            <a:r>
              <a:rPr lang="zh-CN" altLang="en-US" dirty="0"/>
              <a:t>基于预测的方法的优点是： </a:t>
            </a:r>
            <a:r>
              <a:rPr lang="en-US" altLang="zh-CN" dirty="0"/>
              <a:t>1. </a:t>
            </a:r>
            <a:r>
              <a:rPr lang="zh-CN" altLang="en-US" dirty="0"/>
              <a:t>能够对其他任务有普遍的提高。 </a:t>
            </a:r>
            <a:r>
              <a:rPr lang="en-US" altLang="zh-CN" dirty="0"/>
              <a:t>2. </a:t>
            </a:r>
            <a:r>
              <a:rPr lang="zh-CN" altLang="en-US" dirty="0"/>
              <a:t>能够捕捉到含词汇相似性外的复杂模式。 缺点是：</a:t>
            </a:r>
            <a:r>
              <a:rPr lang="en-US" altLang="zh-CN" dirty="0"/>
              <a:t>1. </a:t>
            </a:r>
            <a:r>
              <a:rPr lang="zh-CN" altLang="en-US" dirty="0"/>
              <a:t>需要大量的数据集。 </a:t>
            </a:r>
            <a:r>
              <a:rPr lang="en-US" altLang="zh-CN" dirty="0"/>
              <a:t>2. </a:t>
            </a:r>
            <a:r>
              <a:rPr lang="zh-CN" altLang="en-US" dirty="0"/>
              <a:t>不能够充分利用统计信息。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CAF16E-A227-EA46-A75A-DC0633163387}"/>
              </a:ext>
            </a:extLst>
          </p:cNvPr>
          <p:cNvSpPr/>
          <p:nvPr/>
        </p:nvSpPr>
        <p:spPr>
          <a:xfrm>
            <a:off x="387926" y="5342123"/>
            <a:ext cx="8623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https://pdfs.semanticscholar.org/73e6/351a8fb61afc810a8bb3feaa44c41e5c5d7b.pdf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1727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975BEC-E598-BF40-9BD3-348603BC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49" y="900890"/>
            <a:ext cx="7124700" cy="457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97DA9-C6C2-4142-A2A4-27D2B4CFFFCF}"/>
              </a:ext>
            </a:extLst>
          </p:cNvPr>
          <p:cNvSpPr/>
          <p:nvPr/>
        </p:nvSpPr>
        <p:spPr>
          <a:xfrm>
            <a:off x="2533649" y="5587778"/>
            <a:ext cx="8415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http://web.stanford.edu/class/cs224n/slides/cs224n-2019-lecture02-wordvecs2.pdf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DBEBFA-25DA-EF42-8212-8C36456D0D80}"/>
              </a:ext>
            </a:extLst>
          </p:cNvPr>
          <p:cNvSpPr txBox="1"/>
          <p:nvPr/>
        </p:nvSpPr>
        <p:spPr>
          <a:xfrm>
            <a:off x="0" y="0"/>
            <a:ext cx="366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3316739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722183-4BAD-4642-8EEB-C87E08212EC1}"/>
              </a:ext>
            </a:extLst>
          </p:cNvPr>
          <p:cNvSpPr/>
          <p:nvPr/>
        </p:nvSpPr>
        <p:spPr>
          <a:xfrm>
            <a:off x="-1" y="608150"/>
            <a:ext cx="11661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Matrix Factorization Methods</a:t>
            </a:r>
            <a:r>
              <a:rPr lang="zh-CN" altLang="en-US" dirty="0"/>
              <a:t>这种方法，大致可以理解为是一种基于统计的方法，下面以简单例子说明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7E8823-8546-604E-9E22-194C38D1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22"/>
            <a:ext cx="7645400" cy="4762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93777E-440F-9249-8C11-232881454EA7}"/>
              </a:ext>
            </a:extLst>
          </p:cNvPr>
          <p:cNvSpPr txBox="1"/>
          <p:nvPr/>
        </p:nvSpPr>
        <p:spPr>
          <a:xfrm>
            <a:off x="7764153" y="2967335"/>
            <a:ext cx="3550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滑动窗口为</a:t>
            </a:r>
            <a:r>
              <a:rPr kumimoji="1" lang="en-US" altLang="zh-CN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I的向量表示为 (0,2,1,0,0,0,0,0)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4088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2522EC-6B24-A24D-8D8D-9156FDE418D5}"/>
              </a:ext>
            </a:extLst>
          </p:cNvPr>
          <p:cNvSpPr txBox="1"/>
          <p:nvPr/>
        </p:nvSpPr>
        <p:spPr>
          <a:xfrm>
            <a:off x="0" y="634514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解决方法：通过</a:t>
            </a:r>
            <a:r>
              <a:rPr kumimoji="1" lang="en-US" altLang="zh-CN" dirty="0"/>
              <a:t>SVD</a:t>
            </a:r>
            <a:r>
              <a:rPr kumimoji="1" lang="zh-CN" altLang="en-US" dirty="0"/>
              <a:t>降维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6D001DA-C4D3-014F-BDFE-F82C36BA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0" y="1003846"/>
            <a:ext cx="11281558" cy="50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11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7F4F9-7A61-9849-985D-73C98E77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0" y="400110"/>
            <a:ext cx="12179300" cy="177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F8F2D7-6BF4-724B-AA07-E5EA5A0EE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60" y="2744188"/>
            <a:ext cx="9748351" cy="32240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D855C8-E52E-AB44-A0CF-255620048234}"/>
              </a:ext>
            </a:extLst>
          </p:cNvPr>
          <p:cNvSpPr/>
          <p:nvPr/>
        </p:nvSpPr>
        <p:spPr>
          <a:xfrm>
            <a:off x="0" y="239355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Monaco" pitchFamily="2" charset="0"/>
              </a:rPr>
              <a:t>正常的奇异值分解：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254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7F4F9-7A61-9849-985D-73C98E77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0" y="400110"/>
            <a:ext cx="12179300" cy="177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D855C8-E52E-AB44-A0CF-255620048234}"/>
              </a:ext>
            </a:extLst>
          </p:cNvPr>
          <p:cNvSpPr/>
          <p:nvPr/>
        </p:nvSpPr>
        <p:spPr>
          <a:xfrm>
            <a:off x="0" y="239355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可近似的分解结果：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829D15-E795-2C48-BB46-8170D7BBE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8" y="2998651"/>
            <a:ext cx="7485415" cy="29579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407698-BCFD-AE48-AD5F-06F570AEA6DE}"/>
              </a:ext>
            </a:extLst>
          </p:cNvPr>
          <p:cNvSpPr/>
          <p:nvPr/>
        </p:nvSpPr>
        <p:spPr>
          <a:xfrm>
            <a:off x="7258931" y="5823030"/>
            <a:ext cx="478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5"/>
              </a:rPr>
              <a:t>https://www.cnblogs.com/bjwu/p/9280492.html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7378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022CC7-A0DB-F44A-AC46-345D0D07F7BC}"/>
              </a:ext>
            </a:extLst>
          </p:cNvPr>
          <p:cNvSpPr txBox="1"/>
          <p:nvPr/>
        </p:nvSpPr>
        <p:spPr>
          <a:xfrm>
            <a:off x="-3960" y="0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315E"/>
                </a:solidFill>
              </a:rPr>
              <a:t>背景</a:t>
            </a:r>
            <a:r>
              <a:rPr lang="en-US" altLang="zh-CN" sz="2000" b="1" dirty="0">
                <a:solidFill>
                  <a:srgbClr val="11315E"/>
                </a:solidFill>
              </a:rPr>
              <a:t>-Matrix Factorization Methods</a:t>
            </a:r>
            <a:endParaRPr lang="zh-CN" altLang="en-US" sz="2000" b="1" dirty="0">
              <a:solidFill>
                <a:srgbClr val="11315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2B1DD2-BE84-2E4B-B7BD-FFDBCFAE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30" y="400110"/>
            <a:ext cx="8623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065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1170</Words>
  <Application>Microsoft Macintosh PowerPoint</Application>
  <PresentationFormat>宽屏</PresentationFormat>
  <Paragraphs>105</Paragraphs>
  <Slides>28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DengXian</vt:lpstr>
      <vt:lpstr>苹方 中等</vt:lpstr>
      <vt:lpstr>MJXc-TeX-main-R</vt:lpstr>
      <vt:lpstr>MJXc-TeX-math-I</vt:lpstr>
      <vt:lpstr>PingFang SC</vt:lpstr>
      <vt:lpstr>PingFang SC</vt:lpstr>
      <vt:lpstr>Arial</vt:lpstr>
      <vt:lpstr>Calibri</vt:lpstr>
      <vt:lpstr>Calibri Light</vt:lpstr>
      <vt:lpstr>Monaco</vt:lpstr>
      <vt:lpstr>Verdana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d</dc:creator>
  <cp:lastModifiedBy>Microsoft Office User</cp:lastModifiedBy>
  <cp:revision>230</cp:revision>
  <dcterms:created xsi:type="dcterms:W3CDTF">2019-07-03T02:56:00Z</dcterms:created>
  <dcterms:modified xsi:type="dcterms:W3CDTF">2019-07-21T08:06:03Z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